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</p:sldIdLst>
  <p:sldSz cx="14630400" cy="8229600"/>
  <p:notesSz cx="8229600" cy="14630400"/>
  <p:embeddedFontLst>
    <p:embeddedFont>
      <p:font typeface="Barlow Medium" panose="00000800000000000000" pitchFamily="34" charset="0"/>
      <p:bold r:id="rId13"/>
    </p:embeddedFont>
    <p:embeddedFont>
      <p:font typeface="Barlow Medium" panose="00000800000000000000" pitchFamily="34" charset="-122"/>
      <p:bold r:id="rId14"/>
    </p:embeddedFont>
    <p:embeddedFont>
      <p:font typeface="Barlow Medium" panose="00000800000000000000" pitchFamily="34" charset="-120"/>
      <p:bold r:id="rId15"/>
    </p:embeddedFont>
    <p:embeddedFont>
      <p:font typeface="Barlow" panose="00000800000000000000" pitchFamily="34" charset="0"/>
      <p:bold r:id="rId16"/>
    </p:embeddedFont>
    <p:embeddedFont>
      <p:font typeface="Barlow" panose="00000800000000000000" pitchFamily="34" charset="-122"/>
      <p:bold r:id="rId17"/>
    </p:embeddedFont>
    <p:embeddedFont>
      <p:font typeface="Barlow" panose="00000800000000000000" pitchFamily="34" charset="-120"/>
      <p:bold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  <p:embeddedFont>
      <p:font typeface="Calibri Light" panose="020F0302020204030204" charset="0"/>
      <p:regular r:id="rId23"/>
      <p:italic r:id="rId2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font" Target="fonts/font12.fntdata"/><Relationship Id="rId23" Type="http://schemas.openxmlformats.org/officeDocument/2006/relationships/font" Target="fonts/font11.fntdata"/><Relationship Id="rId22" Type="http://schemas.openxmlformats.org/officeDocument/2006/relationships/font" Target="fonts/font10.fntdata"/><Relationship Id="rId21" Type="http://schemas.openxmlformats.org/officeDocument/2006/relationships/font" Target="fonts/font9.fntdata"/><Relationship Id="rId20" Type="http://schemas.openxmlformats.org/officeDocument/2006/relationships/font" Target="fonts/font8.fntdata"/><Relationship Id="rId2" Type="http://schemas.openxmlformats.org/officeDocument/2006/relationships/theme" Target="theme/theme1.xml"/><Relationship Id="rId19" Type="http://schemas.openxmlformats.org/officeDocument/2006/relationships/font" Target="fonts/font7.fntdata"/><Relationship Id="rId18" Type="http://schemas.openxmlformats.org/officeDocument/2006/relationships/font" Target="fonts/font6.fntdata"/><Relationship Id="rId17" Type="http://schemas.openxmlformats.org/officeDocument/2006/relationships/font" Target="fonts/font5.fntdata"/><Relationship Id="rId16" Type="http://schemas.openxmlformats.org/officeDocument/2006/relationships/font" Target="fonts/font4.fntdata"/><Relationship Id="rId15" Type="http://schemas.openxmlformats.org/officeDocument/2006/relationships/font" Target="fonts/font3.fntdata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718">
              <a:alpha val="75000"/>
            </a:srgbClr>
          </a:solidFill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B24468F-6682-48AA-B5F4-BEF8E7F9833C}" type="datetimeFigureOut">
              <a:rPr lang="ru-RU" smtClean="0"/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3E82897F-7A41-40D7-BC9E-F666B07C585D}" type="slidenum">
              <a:rPr lang="ru-RU" smtClean="0"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468880"/>
            <a:ext cx="7415927" cy="94630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7450"/>
              </a:lnSpc>
              <a:buNone/>
            </a:pPr>
            <a:r>
              <a:rPr lang="en-US" sz="5950" dirty="0">
                <a:solidFill>
                  <a:srgbClr val="FFFFF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Что такое хаб?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3785473"/>
            <a:ext cx="7415927" cy="197524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 - это своего рода центральная точка, узел или "плавильный котел", где люди, организации и идеи сходятся вместе, чтобы обмениваться, сотрудничать и расти. Это может быть географическое место, отраслевая группировка или тематическое сообщество.</a:t>
            </a:r>
            <a:endParaRPr lang="en-US" sz="1900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12686665" y="7528560"/>
            <a:ext cx="1944370" cy="67246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ru-RU" altLang="en-US"/>
              <a:t>Магарамов Исмаил</a:t>
            </a:r>
            <a:endParaRPr lang="ru-RU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221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119" y="3320891"/>
            <a:ext cx="8669774" cy="6049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Определение и характеристики хаба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62119" y="4252436"/>
            <a:ext cx="6444258" cy="1580555"/>
          </a:xfrm>
          <a:prstGeom prst="roundRect">
            <a:avLst>
              <a:gd name="adj" fmla="val 578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87504" y="4477822"/>
            <a:ext cx="2419707" cy="3024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Связность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987504" y="4910852"/>
            <a:ext cx="5993487" cy="6967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связывают различных участников и создают экосистему взаимодействия.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7424142" y="4252436"/>
            <a:ext cx="6444258" cy="1580555"/>
          </a:xfrm>
          <a:prstGeom prst="roundRect">
            <a:avLst>
              <a:gd name="adj" fmla="val 578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7649528" y="4477822"/>
            <a:ext cx="2419707" cy="3024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Коллаборация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649528" y="4910852"/>
            <a:ext cx="5993487" cy="6967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поощряют совместную работу, обмен идеями и решение задач.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62119" y="6050756"/>
            <a:ext cx="6444258" cy="1580555"/>
          </a:xfrm>
          <a:prstGeom prst="roundRect">
            <a:avLst>
              <a:gd name="adj" fmla="val 578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987504" y="6276142"/>
            <a:ext cx="2419707" cy="3024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Инновация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987504" y="6709172"/>
            <a:ext cx="5993487" cy="6967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стимулируют креативность и появление новаторских решений.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7424142" y="6050756"/>
            <a:ext cx="6444258" cy="1580555"/>
          </a:xfrm>
          <a:prstGeom prst="roundRect">
            <a:avLst>
              <a:gd name="adj" fmla="val 5787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649528" y="6276142"/>
            <a:ext cx="2419707" cy="30241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Разнообразие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7649528" y="6709172"/>
            <a:ext cx="5993487" cy="6967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объединяют широкий круг участников с различным опытом и навыками.</a:t>
            </a:r>
            <a:endParaRPr lang="en-US" sz="1700" dirty="0"/>
          </a:p>
        </p:txBody>
      </p:sp>
      <p:sp>
        <p:nvSpPr>
          <p:cNvPr id="16" name="Блок-схема: процесс  15"/>
          <p:cNvSpPr/>
          <p:nvPr/>
        </p:nvSpPr>
        <p:spPr>
          <a:xfrm>
            <a:off x="12719685" y="7845425"/>
            <a:ext cx="75565" cy="75565"/>
          </a:xfrm>
          <a:prstGeom prst="flowChartProcess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7" name="Блок-схема: процесс  16"/>
          <p:cNvSpPr/>
          <p:nvPr/>
        </p:nvSpPr>
        <p:spPr>
          <a:xfrm>
            <a:off x="12795250" y="7845425"/>
            <a:ext cx="75565" cy="75565"/>
          </a:xfrm>
          <a:prstGeom prst="flowChartProcess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ru-RU" altLang="en-US"/>
          </a:p>
        </p:txBody>
      </p:sp>
      <p:sp>
        <p:nvSpPr>
          <p:cNvPr id="18" name="Блок-схема: процесс  17"/>
          <p:cNvSpPr/>
          <p:nvPr/>
        </p:nvSpPr>
        <p:spPr>
          <a:xfrm>
            <a:off x="12541250" y="7631430"/>
            <a:ext cx="2089150" cy="608330"/>
          </a:xfrm>
          <a:prstGeom prst="flowChartProcess">
            <a:avLst/>
          </a:prstGeom>
          <a:solidFill>
            <a:schemeClr val="tx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ru-RU" altLang="en-US"/>
              <a:t>Магарамов Исмаил</a:t>
            </a:r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24407"/>
            <a:ext cx="12902327" cy="137160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Типы хабов: географические, отраслевые, тематические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13108"/>
            <a:ext cx="2743200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Географические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02825"/>
            <a:ext cx="3898821" cy="15801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Хабы, сосредоточенные в определенном географическом регионе, например, Кремниевая долина.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13108"/>
            <a:ext cx="2743200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Отраслевые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502825"/>
            <a:ext cx="3898821" cy="118514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Хабы, специализирующиеся на конкретной отрасли, например, биотехнологии или финансы.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13108"/>
            <a:ext cx="2743200" cy="34290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FFFFF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Тематические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502825"/>
            <a:ext cx="3898821" cy="15801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Хабы, объединяющие людей вокруг общих интересов или тем, например, дизайн или экологичность.</a:t>
            </a:r>
            <a:endParaRPr lang="en-US" sz="1900" dirty="0"/>
          </a:p>
        </p:txBody>
      </p:sp>
      <p:sp>
        <p:nvSpPr>
          <p:cNvPr id="9" name="Блок-схема: процесс  8"/>
          <p:cNvSpPr/>
          <p:nvPr/>
        </p:nvSpPr>
        <p:spPr>
          <a:xfrm>
            <a:off x="12624435" y="7656830"/>
            <a:ext cx="2030730" cy="572770"/>
          </a:xfrm>
          <a:prstGeom prst="flowChartProcess">
            <a:avLst/>
          </a:prstGeom>
          <a:solidFill>
            <a:schemeClr val="tx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ru-RU" altLang="en-US"/>
              <a:t>Магарамов Исмаил</a:t>
            </a:r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3667" y="985837"/>
            <a:ext cx="7616666" cy="12122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Ключевые преимущества создания хабов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63667" y="2770703"/>
            <a:ext cx="490895" cy="490895"/>
          </a:xfrm>
          <a:prstGeom prst="roundRect">
            <a:avLst>
              <a:gd name="adj" fmla="val 1866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7858" y="2870597"/>
            <a:ext cx="102394" cy="2909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472684" y="2770703"/>
            <a:ext cx="2424351" cy="3030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Синергия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1472684" y="3204567"/>
            <a:ext cx="2990255" cy="17454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способствуют возникновению синергетического эффекта от взаимодействия различных участников.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1061" y="2770703"/>
            <a:ext cx="490895" cy="490895"/>
          </a:xfrm>
          <a:prstGeom prst="roundRect">
            <a:avLst>
              <a:gd name="adj" fmla="val 1866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7392" y="2870597"/>
            <a:ext cx="158234" cy="2909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2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5390078" y="2770703"/>
            <a:ext cx="2880955" cy="3030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Конкурентоспособность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5390078" y="3204567"/>
            <a:ext cx="2990255" cy="13963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повышают конкурентоспособность и инновационный потенциал региона или отрасли.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63667" y="5413534"/>
            <a:ext cx="490895" cy="490895"/>
          </a:xfrm>
          <a:prstGeom prst="roundRect">
            <a:avLst>
              <a:gd name="adj" fmla="val 1866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2855" y="5513427"/>
            <a:ext cx="152400" cy="2909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3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1472684" y="5413534"/>
            <a:ext cx="2741771" cy="3030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Привлечение талантов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1472684" y="5847398"/>
            <a:ext cx="2990255" cy="13963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становятся точками притяжения для лучших специалистов в своей области.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4681061" y="5413534"/>
            <a:ext cx="490895" cy="490895"/>
          </a:xfrm>
          <a:prstGeom prst="roundRect">
            <a:avLst>
              <a:gd name="adj" fmla="val 18669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4843582" y="5513427"/>
            <a:ext cx="165735" cy="2909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4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5390078" y="5413534"/>
            <a:ext cx="2459474" cy="3030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Экономический рост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5390078" y="5847398"/>
            <a:ext cx="2990255" cy="139636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стимулируют экономическое развитие и создание новых рабочих мест.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 dir="in"/>
      </p:transition>
    </mc:Choice>
    <mc:Fallback>
      <p:transition spd="slow">
        <p:split orient="vert" dir="in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114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4000" y="626626"/>
            <a:ext cx="7548801" cy="126611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>
                <a:solidFill>
                  <a:srgbClr val="FFFFF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Этапы создания и развития хаба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610588" y="2234565"/>
            <a:ext cx="30480" cy="5369957"/>
          </a:xfrm>
          <a:prstGeom prst="roundRect">
            <a:avLst>
              <a:gd name="adj" fmla="val 314031"/>
            </a:avLst>
          </a:prstGeom>
          <a:solidFill>
            <a:srgbClr val="922022"/>
          </a:solidFill>
        </p:spPr>
      </p:sp>
      <p:sp>
        <p:nvSpPr>
          <p:cNvPr id="5" name="Shape 2"/>
          <p:cNvSpPr/>
          <p:nvPr/>
        </p:nvSpPr>
        <p:spPr>
          <a:xfrm>
            <a:off x="6851690" y="2732008"/>
            <a:ext cx="797600" cy="30480"/>
          </a:xfrm>
          <a:prstGeom prst="roundRect">
            <a:avLst>
              <a:gd name="adj" fmla="val 314031"/>
            </a:avLst>
          </a:prstGeom>
          <a:solidFill>
            <a:srgbClr val="922022"/>
          </a:solidFill>
        </p:spPr>
      </p:sp>
      <p:sp>
        <p:nvSpPr>
          <p:cNvPr id="6" name="Shape 3"/>
          <p:cNvSpPr/>
          <p:nvPr/>
        </p:nvSpPr>
        <p:spPr>
          <a:xfrm>
            <a:off x="6369487" y="2490907"/>
            <a:ext cx="512683" cy="512683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72369" y="2595324"/>
            <a:ext cx="106918" cy="3038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879199" y="2462451"/>
            <a:ext cx="2532102" cy="316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Определение цели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879199" y="2915603"/>
            <a:ext cx="5953601" cy="7291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Четкое понимание целей и задач, которые должен решать хаб.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51690" y="4597956"/>
            <a:ext cx="797600" cy="30480"/>
          </a:xfrm>
          <a:prstGeom prst="roundRect">
            <a:avLst>
              <a:gd name="adj" fmla="val 314031"/>
            </a:avLst>
          </a:prstGeom>
          <a:solidFill>
            <a:srgbClr val="922022"/>
          </a:solidFill>
        </p:spPr>
      </p:sp>
      <p:sp>
        <p:nvSpPr>
          <p:cNvPr id="11" name="Shape 8"/>
          <p:cNvSpPr/>
          <p:nvPr/>
        </p:nvSpPr>
        <p:spPr>
          <a:xfrm>
            <a:off x="6369487" y="4356854"/>
            <a:ext cx="512683" cy="512683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43199" y="4461272"/>
            <a:ext cx="165259" cy="3038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879199" y="4328398"/>
            <a:ext cx="3415189" cy="316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Формирование экосистемы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879199" y="4781550"/>
            <a:ext cx="5953601" cy="7291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Привлечение ключевых участников и создание среды для их взаимодействия.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51690" y="6463903"/>
            <a:ext cx="797600" cy="30480"/>
          </a:xfrm>
          <a:prstGeom prst="roundRect">
            <a:avLst>
              <a:gd name="adj" fmla="val 314031"/>
            </a:avLst>
          </a:prstGeom>
          <a:solidFill>
            <a:srgbClr val="922022"/>
          </a:solidFill>
        </p:spPr>
      </p:sp>
      <p:sp>
        <p:nvSpPr>
          <p:cNvPr id="16" name="Shape 13"/>
          <p:cNvSpPr/>
          <p:nvPr/>
        </p:nvSpPr>
        <p:spPr>
          <a:xfrm>
            <a:off x="6369487" y="6222802"/>
            <a:ext cx="512683" cy="512683"/>
          </a:xfrm>
          <a:prstGeom prst="roundRect">
            <a:avLst>
              <a:gd name="adj" fmla="val 18670"/>
            </a:avLst>
          </a:prstGeom>
          <a:solidFill>
            <a:srgbClr val="790709"/>
          </a:solidFill>
          <a:ln w="7620">
            <a:solidFill>
              <a:srgbClr val="92202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46175" y="6327219"/>
            <a:ext cx="159187" cy="30384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879199" y="6194346"/>
            <a:ext cx="3240286" cy="316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Развитие инфраструктуры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879199" y="6647498"/>
            <a:ext cx="5953601" cy="72913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Обеспечение необходимой инфраструктуры и ресурсов для функционирования хаба.</a:t>
            </a:r>
            <a:endParaRPr lang="en-US" sz="1750" dirty="0"/>
          </a:p>
        </p:txBody>
      </p:sp>
      <p:sp>
        <p:nvSpPr>
          <p:cNvPr id="20" name="Блок-схема: процесс  19"/>
          <p:cNvSpPr/>
          <p:nvPr/>
        </p:nvSpPr>
        <p:spPr>
          <a:xfrm>
            <a:off x="12503150" y="7604760"/>
            <a:ext cx="2126615" cy="626110"/>
          </a:xfrm>
          <a:prstGeom prst="flowChartProcess">
            <a:avLst/>
          </a:prstGeom>
          <a:solidFill>
            <a:schemeClr val="tx1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ru-RU" altLang="en-US"/>
              <a:t>Магарамов Исмаил</a:t>
            </a:r>
            <a:endParaRPr lang="ru-RU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6287" y="717828"/>
            <a:ext cx="7591425" cy="123229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FFFFF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Будущее хабов: тренды и перспективы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87" y="2282785"/>
            <a:ext cx="554474" cy="5544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6287" y="3059073"/>
            <a:ext cx="2675930" cy="3080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Усиление кооперации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76287" y="3500080"/>
            <a:ext cx="3629382" cy="10644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будут становиться все более взаимосвязанными и интегрированными.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330" y="2282785"/>
            <a:ext cx="554474" cy="5544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8330" y="3059073"/>
            <a:ext cx="2779990" cy="3080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Внедрение технологий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4738330" y="3500080"/>
            <a:ext cx="3629382" cy="10644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будут использовать новейшие технологии для повышения эффективности.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287" y="5229939"/>
            <a:ext cx="554474" cy="5544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6287" y="6006227"/>
            <a:ext cx="2741652" cy="3080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Фокус на устойчивость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76287" y="6447234"/>
            <a:ext cx="3629382" cy="10644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будут ориентироваться на экономическую, социальную и экологическую устойчивость.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8330" y="5229939"/>
            <a:ext cx="554474" cy="55447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8330" y="6006227"/>
            <a:ext cx="2464713" cy="30801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E5E0DF"/>
                </a:solidFill>
                <a:latin typeface="Barlow Medium" panose="00000800000000000000" pitchFamily="34" charset="0"/>
                <a:ea typeface="Barlow Medium" panose="00000800000000000000" pitchFamily="34" charset="-122"/>
                <a:cs typeface="Barlow Medium" panose="00000800000000000000" pitchFamily="34" charset="-120"/>
              </a:rPr>
              <a:t>Глобализация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4738330" y="6447234"/>
            <a:ext cx="3629382" cy="106441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Barlow" panose="00000800000000000000" pitchFamily="34" charset="0"/>
                <a:ea typeface="Barlow" panose="00000800000000000000" pitchFamily="34" charset="-122"/>
                <a:cs typeface="Barlow" panose="00000800000000000000" pitchFamily="34" charset="-120"/>
              </a:rPr>
              <a:t>Хабы будут становиться все более глобальными и взаимосвязанными.</a:t>
            </a:r>
            <a:endParaRPr lang="en-US" sz="17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2145</Words>
  <Application>WPS Presentation</Application>
  <PresentationFormat>On-screen Show (16:9)</PresentationFormat>
  <Paragraphs>108</Paragraphs>
  <Slides>6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0" baseType="lpstr">
      <vt:lpstr>Arial</vt:lpstr>
      <vt:lpstr>SimSun</vt:lpstr>
      <vt:lpstr>Wingdings</vt:lpstr>
      <vt:lpstr>Barlow Medium</vt:lpstr>
      <vt:lpstr>Barlow Medium</vt:lpstr>
      <vt:lpstr>Barlow Medium</vt:lpstr>
      <vt:lpstr>Barlow</vt:lpstr>
      <vt:lpstr>Barlow</vt:lpstr>
      <vt:lpstr>Barlow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Исмаил</cp:lastModifiedBy>
  <cp:revision>5</cp:revision>
  <dcterms:created xsi:type="dcterms:W3CDTF">2024-10-16T14:18:00Z</dcterms:created>
  <dcterms:modified xsi:type="dcterms:W3CDTF">2024-10-16T14:34:04Z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C094CBD80DE247AABFCA52863043FD9D_13</vt:lpwstr>
  </property>
  <property fmtid="{D5CDD505-2E9C-101B-9397-08002B2CF9AE}" pid="3" name="KSOProductBuildVer">
    <vt:lpwstr>1049-12.2.0.18283</vt:lpwstr>
  </property>
</Properties>
</file>